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5" d="100"/>
          <a:sy n="85" d="100"/>
        </p:scale>
        <p:origin x="51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dirty="0"/>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11460A2F-BCD4-4B2C-8EFF-948B5AB1D7F0}"/>
              </a:ext>
            </a:extLst>
          </p:cNvPr>
          <p:cNvSpPr txBox="1"/>
          <p:nvPr userDrawn="1"/>
        </p:nvSpPr>
        <p:spPr>
          <a:xfrm>
            <a:off x="10762445" y="444032"/>
            <a:ext cx="1429555" cy="1200329"/>
          </a:xfrm>
          <a:prstGeom prst="rect">
            <a:avLst/>
          </a:prstGeom>
          <a:noFill/>
        </p:spPr>
        <p:txBody>
          <a:bodyPr wrap="square" rtlCol="0">
            <a:spAutoFit/>
          </a:bodyPr>
          <a:lstStyle/>
          <a:p>
            <a:r>
              <a:rPr lang="en-AU" sz="3600" dirty="0">
                <a:latin typeface="Symbol" panose="05050102010706020507" pitchFamily="18" charset="2"/>
              </a:rPr>
              <a:t>ZWH</a:t>
            </a:r>
          </a:p>
          <a:p>
            <a:r>
              <a:rPr lang="en-AU" sz="3600" dirty="0" err="1">
                <a:latin typeface="Symbol" panose="05050102010706020507" pitchFamily="18" charset="2"/>
              </a:rPr>
              <a:t>zwh</a:t>
            </a:r>
            <a:endParaRPr lang="en-AU" sz="3600" dirty="0">
              <a:latin typeface="Symbol" panose="05050102010706020507" pitchFamily="18" charset="2"/>
            </a:endParaRPr>
          </a:p>
        </p:txBody>
      </p:sp>
      <p:sp>
        <p:nvSpPr>
          <p:cNvPr id="18" name="Footer Placeholder 4">
            <a:extLst>
              <a:ext uri="{FF2B5EF4-FFF2-40B4-BE49-F238E27FC236}">
                <a16:creationId xmlns:a16="http://schemas.microsoft.com/office/drawing/2014/main" id="{FD0B4E73-9756-461D-BC17-758CDBA51D2A}"/>
              </a:ext>
            </a:extLst>
          </p:cNvPr>
          <p:cNvSpPr>
            <a:spLocks noGrp="1"/>
          </p:cNvSpPr>
          <p:nvPr>
            <p:ph type="ftr" sz="quarter" idx="3"/>
          </p:nvPr>
        </p:nvSpPr>
        <p:spPr>
          <a:xfrm>
            <a:off x="684212" y="6537325"/>
            <a:ext cx="7543800" cy="204107"/>
          </a:xfrm>
          <a:prstGeom prst="rect">
            <a:avLst/>
          </a:prstGeom>
        </p:spPr>
        <p:txBody>
          <a:bodyPr vert="horz" lIns="91440" tIns="45720" rIns="91440" bIns="45720" rtlCol="0" anchor="t"/>
          <a:lstStyle>
            <a:lvl1pPr algn="l">
              <a:defRPr sz="800" b="0" i="1">
                <a:solidFill>
                  <a:schemeClr val="tx1"/>
                </a:solidFill>
                <a:effectLst/>
                <a:latin typeface="+mn-lt"/>
              </a:defRPr>
            </a:lvl1pPr>
          </a:lstStyle>
          <a:p>
            <a:r>
              <a:rPr lang="en-AU"/>
              <a:t>Life Architecture Pty Ltd</a:t>
            </a:r>
            <a:endParaRPr lang="en-AU" dirty="0"/>
          </a:p>
        </p:txBody>
      </p:sp>
    </p:spTree>
    <p:extLst>
      <p:ext uri="{BB962C8B-B14F-4D97-AF65-F5344CB8AC3E}">
        <p14:creationId xmlns:p14="http://schemas.microsoft.com/office/powerpoint/2010/main" val="2577127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00A32950-47AB-4896-AF68-F5D4B5E0B104}" type="datetimeFigureOut">
              <a:rPr lang="en-AU" smtClean="0"/>
              <a:t>1/01/2024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3839785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117585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67492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22885049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1811785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8647894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36716015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3506640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dirty="0"/>
          </a:p>
        </p:txBody>
      </p:sp>
      <p:sp>
        <p:nvSpPr>
          <p:cNvPr id="7" name="Footer Placeholder 4">
            <a:extLst>
              <a:ext uri="{FF2B5EF4-FFF2-40B4-BE49-F238E27FC236}">
                <a16:creationId xmlns:a16="http://schemas.microsoft.com/office/drawing/2014/main" id="{BE484772-8551-4028-9AF4-529DEFCD9BEE}"/>
              </a:ext>
            </a:extLst>
          </p:cNvPr>
          <p:cNvSpPr>
            <a:spLocks noGrp="1"/>
          </p:cNvSpPr>
          <p:nvPr>
            <p:ph type="ftr" sz="quarter" idx="3"/>
          </p:nvPr>
        </p:nvSpPr>
        <p:spPr>
          <a:xfrm>
            <a:off x="684212" y="6537325"/>
            <a:ext cx="7543800" cy="204107"/>
          </a:xfrm>
          <a:prstGeom prst="rect">
            <a:avLst/>
          </a:prstGeom>
        </p:spPr>
        <p:txBody>
          <a:bodyPr vert="horz" lIns="91440" tIns="45720" rIns="91440" bIns="45720" rtlCol="0" anchor="t"/>
          <a:lstStyle>
            <a:lvl1pPr algn="l">
              <a:defRPr sz="800" b="0" i="1">
                <a:solidFill>
                  <a:schemeClr val="tx1"/>
                </a:solidFill>
                <a:effectLst/>
                <a:latin typeface="+mn-lt"/>
              </a:defRPr>
            </a:lvl1pPr>
          </a:lstStyle>
          <a:p>
            <a:r>
              <a:rPr lang="en-AU"/>
              <a:t>Life Architecture Pty Ltd</a:t>
            </a:r>
            <a:endParaRPr lang="en-AU" dirty="0"/>
          </a:p>
        </p:txBody>
      </p:sp>
    </p:spTree>
    <p:extLst>
      <p:ext uri="{BB962C8B-B14F-4D97-AF65-F5344CB8AC3E}">
        <p14:creationId xmlns:p14="http://schemas.microsoft.com/office/powerpoint/2010/main" val="4060113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A32950-47AB-4896-AF68-F5D4B5E0B104}" type="datetimeFigureOut">
              <a:rPr lang="en-AU" smtClean="0"/>
              <a:t>1/01/2024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768664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2" y="1489227"/>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770033" y="1507067"/>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A32950-47AB-4896-AF68-F5D4B5E0B104}" type="datetimeFigureOut">
              <a:rPr lang="en-AU" smtClean="0"/>
              <a:t>1/01/2024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D2FF891-1241-45EC-B3AF-DA6288A3D2D5}" type="slidenum">
              <a:rPr lang="en-AU" smtClean="0"/>
              <a:t>‹#›</a:t>
            </a:fld>
            <a:endParaRPr lang="en-AU" dirty="0"/>
          </a:p>
        </p:txBody>
      </p:sp>
    </p:spTree>
    <p:extLst>
      <p:ext uri="{BB962C8B-B14F-4D97-AF65-F5344CB8AC3E}">
        <p14:creationId xmlns:p14="http://schemas.microsoft.com/office/powerpoint/2010/main" val="679514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A32950-47AB-4896-AF68-F5D4B5E0B104}" type="datetimeFigureOut">
              <a:rPr lang="en-AU" smtClean="0"/>
              <a:t>1/01/2024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349782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A32950-47AB-4896-AF68-F5D4B5E0B104}" type="datetimeFigureOut">
              <a:rPr lang="en-AU" smtClean="0"/>
              <a:t>1/01/2024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3424014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A32950-47AB-4896-AF68-F5D4B5E0B104}" type="datetimeFigureOut">
              <a:rPr lang="en-AU" smtClean="0"/>
              <a:t>1/01/2024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287237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A32950-47AB-4896-AF68-F5D4B5E0B104}" type="datetimeFigureOut">
              <a:rPr lang="en-AU" smtClean="0"/>
              <a:t>1/01/2024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1452383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A32950-47AB-4896-AF68-F5D4B5E0B104}" type="datetimeFigureOut">
              <a:rPr lang="en-AU" smtClean="0"/>
              <a:t>1/01/2024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D2FF891-1241-45EC-B3AF-DA6288A3D2D5}" type="slidenum">
              <a:rPr lang="en-AU" smtClean="0"/>
              <a:t>‹#›</a:t>
            </a:fld>
            <a:endParaRPr lang="en-AU"/>
          </a:p>
        </p:txBody>
      </p:sp>
    </p:spTree>
    <p:extLst>
      <p:ext uri="{BB962C8B-B14F-4D97-AF65-F5344CB8AC3E}">
        <p14:creationId xmlns:p14="http://schemas.microsoft.com/office/powerpoint/2010/main" val="1097557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188912" y="0"/>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1572986"/>
            <a:ext cx="8534400" cy="3615267"/>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0A32950-47AB-4896-AF68-F5D4B5E0B104}" type="datetimeFigureOut">
              <a:rPr lang="en-AU" smtClean="0"/>
              <a:t>1/01/2024</a:t>
            </a:fld>
            <a:endParaRPr lang="en-AU"/>
          </a:p>
        </p:txBody>
      </p:sp>
      <p:sp>
        <p:nvSpPr>
          <p:cNvPr id="5" name="Footer Placeholder 4"/>
          <p:cNvSpPr>
            <a:spLocks noGrp="1"/>
          </p:cNvSpPr>
          <p:nvPr>
            <p:ph type="ftr" sz="quarter" idx="3"/>
          </p:nvPr>
        </p:nvSpPr>
        <p:spPr>
          <a:xfrm>
            <a:off x="684212" y="6537325"/>
            <a:ext cx="7543800" cy="204107"/>
          </a:xfrm>
          <a:prstGeom prst="rect">
            <a:avLst/>
          </a:prstGeom>
        </p:spPr>
        <p:txBody>
          <a:bodyPr vert="horz" lIns="91440" tIns="45720" rIns="91440" bIns="45720" rtlCol="0" anchor="t"/>
          <a:lstStyle>
            <a:lvl1pPr algn="l">
              <a:defRPr sz="800" b="0" i="1">
                <a:solidFill>
                  <a:schemeClr val="tx1"/>
                </a:solidFill>
                <a:effectLst/>
                <a:latin typeface="+mn-lt"/>
              </a:defRPr>
            </a:lvl1pPr>
          </a:lstStyle>
          <a:p>
            <a:r>
              <a:rPr lang="en-AU"/>
              <a:t>Life Architecture Pty Ltd</a:t>
            </a:r>
            <a:endParaRPr lang="en-AU"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D2FF891-1241-45EC-B3AF-DA6288A3D2D5}" type="slidenum">
              <a:rPr lang="en-AU" smtClean="0"/>
              <a:t>‹#›</a:t>
            </a:fld>
            <a:endParaRPr lang="en-AU"/>
          </a:p>
        </p:txBody>
      </p:sp>
      <p:sp>
        <p:nvSpPr>
          <p:cNvPr id="14" name="TextBox 13">
            <a:extLst>
              <a:ext uri="{FF2B5EF4-FFF2-40B4-BE49-F238E27FC236}">
                <a16:creationId xmlns:a16="http://schemas.microsoft.com/office/drawing/2014/main" id="{FD2C6A07-63A0-4633-9D4C-263013BEE64D}"/>
              </a:ext>
            </a:extLst>
          </p:cNvPr>
          <p:cNvSpPr txBox="1"/>
          <p:nvPr userDrawn="1"/>
        </p:nvSpPr>
        <p:spPr>
          <a:xfrm>
            <a:off x="10972600" y="3335069"/>
            <a:ext cx="1162452" cy="1200329"/>
          </a:xfrm>
          <a:prstGeom prst="rect">
            <a:avLst/>
          </a:prstGeom>
          <a:noFill/>
        </p:spPr>
        <p:txBody>
          <a:bodyPr wrap="square" rtlCol="0">
            <a:spAutoFit/>
          </a:bodyPr>
          <a:lstStyle/>
          <a:p>
            <a:r>
              <a:rPr lang="en-AU" sz="3600" dirty="0">
                <a:latin typeface="Symbol" panose="05050102010706020507" pitchFamily="18" charset="2"/>
              </a:rPr>
              <a:t>ZWH</a:t>
            </a:r>
          </a:p>
          <a:p>
            <a:r>
              <a:rPr lang="en-AU" sz="3600" dirty="0" err="1">
                <a:latin typeface="Symbol" panose="05050102010706020507" pitchFamily="18" charset="2"/>
              </a:rPr>
              <a:t>zwh</a:t>
            </a:r>
            <a:endParaRPr lang="en-AU" sz="3600" dirty="0">
              <a:latin typeface="Symbol" panose="05050102010706020507" pitchFamily="18" charset="2"/>
            </a:endParaRPr>
          </a:p>
        </p:txBody>
      </p:sp>
    </p:spTree>
    <p:extLst>
      <p:ext uri="{BB962C8B-B14F-4D97-AF65-F5344CB8AC3E}">
        <p14:creationId xmlns:p14="http://schemas.microsoft.com/office/powerpoint/2010/main" val="397300773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gnu.org/licens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opengroup.org/togaf" TargetMode="Externa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A55E9DB-5822-42BA-BB9C-9D03FC032755}"/>
              </a:ext>
            </a:extLst>
          </p:cNvPr>
          <p:cNvSpPr txBox="1"/>
          <p:nvPr/>
        </p:nvSpPr>
        <p:spPr>
          <a:xfrm>
            <a:off x="10762445" y="444032"/>
            <a:ext cx="1429555" cy="1200329"/>
          </a:xfrm>
          <a:prstGeom prst="rect">
            <a:avLst/>
          </a:prstGeom>
          <a:noFill/>
        </p:spPr>
        <p:txBody>
          <a:bodyPr wrap="square" rtlCol="0">
            <a:spAutoFit/>
          </a:bodyPr>
          <a:lstStyle/>
          <a:p>
            <a:r>
              <a:rPr lang="en-AU" sz="3600" dirty="0">
                <a:latin typeface="Symbol" panose="05050102010706020507" pitchFamily="18" charset="2"/>
              </a:rPr>
              <a:t>ZWH</a:t>
            </a:r>
          </a:p>
          <a:p>
            <a:r>
              <a:rPr lang="en-AU" sz="3600" dirty="0" err="1">
                <a:latin typeface="Symbol" panose="05050102010706020507" pitchFamily="18" charset="2"/>
              </a:rPr>
              <a:t>zwh</a:t>
            </a:r>
            <a:endParaRPr lang="en-AU" sz="3600" dirty="0">
              <a:latin typeface="Symbol" panose="05050102010706020507" pitchFamily="18" charset="2"/>
            </a:endParaRPr>
          </a:p>
        </p:txBody>
      </p:sp>
      <p:sp>
        <p:nvSpPr>
          <p:cNvPr id="8" name="TextBox 7">
            <a:extLst>
              <a:ext uri="{FF2B5EF4-FFF2-40B4-BE49-F238E27FC236}">
                <a16:creationId xmlns:a16="http://schemas.microsoft.com/office/drawing/2014/main" id="{AED557B6-6889-4E8F-A152-7B5E8C77BF85}"/>
              </a:ext>
            </a:extLst>
          </p:cNvPr>
          <p:cNvSpPr txBox="1"/>
          <p:nvPr/>
        </p:nvSpPr>
        <p:spPr>
          <a:xfrm>
            <a:off x="10636577" y="6574348"/>
            <a:ext cx="1555423" cy="230832"/>
          </a:xfrm>
          <a:prstGeom prst="rect">
            <a:avLst/>
          </a:prstGeom>
          <a:noFill/>
        </p:spPr>
        <p:txBody>
          <a:bodyPr wrap="square" rtlCol="0">
            <a:spAutoFit/>
          </a:bodyPr>
          <a:lstStyle/>
          <a:p>
            <a:r>
              <a:rPr lang="en-AU" sz="900" dirty="0"/>
              <a:t>Life Architecture Pty Ltd</a:t>
            </a:r>
          </a:p>
        </p:txBody>
      </p:sp>
      <p:sp>
        <p:nvSpPr>
          <p:cNvPr id="5" name="TextBox 4">
            <a:extLst>
              <a:ext uri="{FF2B5EF4-FFF2-40B4-BE49-F238E27FC236}">
                <a16:creationId xmlns:a16="http://schemas.microsoft.com/office/drawing/2014/main" id="{801860DC-0D5B-D564-0E09-AEE456E20CE3}"/>
              </a:ext>
            </a:extLst>
          </p:cNvPr>
          <p:cNvSpPr txBox="1"/>
          <p:nvPr/>
        </p:nvSpPr>
        <p:spPr>
          <a:xfrm>
            <a:off x="2292179" y="1469404"/>
            <a:ext cx="6579972" cy="1392369"/>
          </a:xfrm>
          <a:prstGeom prst="rect">
            <a:avLst/>
          </a:prstGeom>
          <a:noFill/>
        </p:spPr>
        <p:txBody>
          <a:bodyPr wrap="square">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en-US" sz="33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An IT Value Chain</a:t>
            </a:r>
          </a:p>
          <a:p>
            <a:pPr marL="0" marR="0" lvl="0" indent="0" algn="l" defTabSz="914400" rtl="0" eaLnBrk="1" fontAlgn="auto" latinLnBrk="0" hangingPunct="1">
              <a:lnSpc>
                <a:spcPct val="80000"/>
              </a:lnSpc>
              <a:spcBef>
                <a:spcPts val="0"/>
              </a:spcBef>
              <a:spcAft>
                <a:spcPts val="0"/>
              </a:spcAft>
              <a:buClrTx/>
              <a:buSzTx/>
              <a:buFontTx/>
              <a:buNone/>
              <a:tabLst/>
              <a:defRPr/>
            </a:pPr>
            <a:endParaRPr lang="en-US" altLang="en-US" sz="2400" dirty="0">
              <a:solidFill>
                <a:prstClr val="white"/>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altLang="en-US" sz="2400" i="1"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The Level 1 Core processes emphasizing accountabilities and handoffs</a:t>
            </a:r>
          </a:p>
        </p:txBody>
      </p:sp>
    </p:spTree>
    <p:extLst>
      <p:ext uri="{BB962C8B-B14F-4D97-AF65-F5344CB8AC3E}">
        <p14:creationId xmlns:p14="http://schemas.microsoft.com/office/powerpoint/2010/main" val="89770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F1EA1-81F7-49DC-B706-AE480AE8A8E3}"/>
              </a:ext>
            </a:extLst>
          </p:cNvPr>
          <p:cNvSpPr>
            <a:spLocks noGrp="1"/>
          </p:cNvSpPr>
          <p:nvPr>
            <p:ph type="title"/>
          </p:nvPr>
        </p:nvSpPr>
        <p:spPr>
          <a:xfrm>
            <a:off x="188912" y="1"/>
            <a:ext cx="8534400" cy="1112108"/>
          </a:xfrm>
        </p:spPr>
        <p:txBody>
          <a:bodyPr/>
          <a:lstStyle/>
          <a:p>
            <a:r>
              <a:rPr lang="en-AU" dirty="0"/>
              <a:t>disclaimer</a:t>
            </a:r>
          </a:p>
        </p:txBody>
      </p:sp>
      <p:sp>
        <p:nvSpPr>
          <p:cNvPr id="5" name="TextBox 4">
            <a:extLst>
              <a:ext uri="{FF2B5EF4-FFF2-40B4-BE49-F238E27FC236}">
                <a16:creationId xmlns:a16="http://schemas.microsoft.com/office/drawing/2014/main" id="{31B622EB-5341-4848-8AD7-15B1FF48CA64}"/>
              </a:ext>
            </a:extLst>
          </p:cNvPr>
          <p:cNvSpPr txBox="1"/>
          <p:nvPr/>
        </p:nvSpPr>
        <p:spPr>
          <a:xfrm>
            <a:off x="10636577" y="6574348"/>
            <a:ext cx="1555423" cy="230832"/>
          </a:xfrm>
          <a:prstGeom prst="rect">
            <a:avLst/>
          </a:prstGeom>
          <a:noFill/>
        </p:spPr>
        <p:txBody>
          <a:bodyPr wrap="square" rtlCol="0">
            <a:spAutoFit/>
          </a:bodyPr>
          <a:lstStyle/>
          <a:p>
            <a:r>
              <a:rPr lang="en-AU" sz="900" dirty="0"/>
              <a:t>Life Architecture Pty Ltd</a:t>
            </a:r>
          </a:p>
        </p:txBody>
      </p:sp>
      <p:sp>
        <p:nvSpPr>
          <p:cNvPr id="17" name="TextBox 16">
            <a:extLst>
              <a:ext uri="{FF2B5EF4-FFF2-40B4-BE49-F238E27FC236}">
                <a16:creationId xmlns:a16="http://schemas.microsoft.com/office/drawing/2014/main" id="{BA4C0DEB-9591-FAEC-71E2-20E4BC8761B4}"/>
              </a:ext>
            </a:extLst>
          </p:cNvPr>
          <p:cNvSpPr txBox="1"/>
          <p:nvPr/>
        </p:nvSpPr>
        <p:spPr>
          <a:xfrm>
            <a:off x="420130" y="1229497"/>
            <a:ext cx="10700951" cy="4247317"/>
          </a:xfrm>
          <a:prstGeom prst="rect">
            <a:avLst/>
          </a:prstGeom>
          <a:noFill/>
        </p:spPr>
        <p:txBody>
          <a:bodyPr wrap="square" rtlCol="0">
            <a:spAutoFit/>
          </a:bodyPr>
          <a:lstStyle/>
          <a:p>
            <a:r>
              <a:rPr lang="en-US" dirty="0"/>
              <a:t>For the communication of general aspects of the Architecture Model an “Artists Impression” is used.  This is particularly useful for audiences interested in an executive level summary of the Architecture.  The Artists Impression is not an Architecture Viewpoint.  The following slides provide an Artists Impression of the IT Value Chain Model.</a:t>
            </a:r>
          </a:p>
          <a:p>
            <a:endParaRPr lang="en-US" dirty="0"/>
          </a:p>
          <a:p>
            <a:endParaRPr lang="en-US" dirty="0"/>
          </a:p>
          <a:p>
            <a:endParaRPr lang="en-US" dirty="0"/>
          </a:p>
          <a:p>
            <a:r>
              <a:rPr lang="en-US" i="1" dirty="0">
                <a:effectLst/>
              </a:rPr>
              <a:t>This presentation is free: you can redistribute it and/or modify it under the terms of the GNU General Public License as published by the Free Software Foundation, either version 3 of the License, or the latest version.</a:t>
            </a:r>
            <a:br>
              <a:rPr lang="en-US" i="1" dirty="0">
                <a:effectLst/>
              </a:rPr>
            </a:br>
            <a:r>
              <a:rPr lang="en-US" i="1" dirty="0">
                <a:effectLst/>
              </a:rPr>
              <a:t>This presentation is distributed in the hope that it will be useful, but WITHOUT ANY WARRANTY; without even the implied warranty of MERCHANTABILITY or FITNESS FOR A PARTICULAR PURPOSE.  See the GNU General Public License for more details.</a:t>
            </a:r>
            <a:br>
              <a:rPr lang="en-US" i="1" dirty="0">
                <a:effectLst/>
              </a:rPr>
            </a:br>
            <a:r>
              <a:rPr lang="en-US" i="1" dirty="0">
                <a:effectLst/>
              </a:rPr>
              <a:t>You should have received a copy of the GNU General Public License along with this downloaded resource. If not, see</a:t>
            </a:r>
            <a:r>
              <a:rPr lang="en-US" dirty="0">
                <a:effectLst/>
              </a:rPr>
              <a:t> </a:t>
            </a:r>
            <a:r>
              <a:rPr lang="en-US" b="0" i="0" u="none" strike="noStrike" dirty="0">
                <a:solidFill>
                  <a:srgbClr val="000000"/>
                </a:solidFill>
                <a:effectLst/>
                <a:latin typeface="Arial" panose="020B0604020202020204" pitchFamily="34" charset="0"/>
                <a:hlinkClick r:id="rId2"/>
              </a:rPr>
              <a:t>https://www.gnu.org/licenses/</a:t>
            </a:r>
            <a:r>
              <a:rPr lang="en-US" dirty="0">
                <a:effectLst/>
              </a:rPr>
              <a:t>.</a:t>
            </a:r>
            <a:endParaRPr lang="en-AU" dirty="0"/>
          </a:p>
        </p:txBody>
      </p:sp>
    </p:spTree>
    <p:extLst>
      <p:ext uri="{BB962C8B-B14F-4D97-AF65-F5344CB8AC3E}">
        <p14:creationId xmlns:p14="http://schemas.microsoft.com/office/powerpoint/2010/main" val="4268721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F1EA1-81F7-49DC-B706-AE480AE8A8E3}"/>
              </a:ext>
            </a:extLst>
          </p:cNvPr>
          <p:cNvSpPr>
            <a:spLocks noGrp="1"/>
          </p:cNvSpPr>
          <p:nvPr>
            <p:ph type="title"/>
          </p:nvPr>
        </p:nvSpPr>
        <p:spPr>
          <a:xfrm>
            <a:off x="188912" y="1"/>
            <a:ext cx="8534400" cy="1112108"/>
          </a:xfrm>
        </p:spPr>
        <p:txBody>
          <a:bodyPr/>
          <a:lstStyle/>
          <a:p>
            <a:r>
              <a:rPr lang="en-AU" altLang="en-US" dirty="0"/>
              <a:t>The IT Value Chain: From Civil to IT</a:t>
            </a:r>
            <a:endParaRPr lang="en-AU" dirty="0"/>
          </a:p>
        </p:txBody>
      </p:sp>
      <p:sp>
        <p:nvSpPr>
          <p:cNvPr id="5" name="TextBox 4">
            <a:extLst>
              <a:ext uri="{FF2B5EF4-FFF2-40B4-BE49-F238E27FC236}">
                <a16:creationId xmlns:a16="http://schemas.microsoft.com/office/drawing/2014/main" id="{31B622EB-5341-4848-8AD7-15B1FF48CA64}"/>
              </a:ext>
            </a:extLst>
          </p:cNvPr>
          <p:cNvSpPr txBox="1"/>
          <p:nvPr/>
        </p:nvSpPr>
        <p:spPr>
          <a:xfrm>
            <a:off x="10636577" y="6574348"/>
            <a:ext cx="1555423" cy="230832"/>
          </a:xfrm>
          <a:prstGeom prst="rect">
            <a:avLst/>
          </a:prstGeom>
          <a:noFill/>
        </p:spPr>
        <p:txBody>
          <a:bodyPr wrap="square" rtlCol="0">
            <a:spAutoFit/>
          </a:bodyPr>
          <a:lstStyle/>
          <a:p>
            <a:r>
              <a:rPr lang="en-AU" sz="900" dirty="0"/>
              <a:t>Life Architecture Pty Ltd</a:t>
            </a:r>
          </a:p>
        </p:txBody>
      </p:sp>
      <p:sp>
        <p:nvSpPr>
          <p:cNvPr id="4" name="Arrow: Chevron 3">
            <a:extLst>
              <a:ext uri="{FF2B5EF4-FFF2-40B4-BE49-F238E27FC236}">
                <a16:creationId xmlns:a16="http://schemas.microsoft.com/office/drawing/2014/main" id="{5658F357-2A6E-EF69-CEE5-C8BD287C780E}"/>
              </a:ext>
            </a:extLst>
          </p:cNvPr>
          <p:cNvSpPr/>
          <p:nvPr/>
        </p:nvSpPr>
        <p:spPr>
          <a:xfrm>
            <a:off x="248239" y="1528179"/>
            <a:ext cx="3960440" cy="1942757"/>
          </a:xfrm>
          <a:prstGeom prst="chevron">
            <a:avLst>
              <a:gd name="adj" fmla="val 28944"/>
            </a:avLst>
          </a:prstGeom>
          <a:solidFill>
            <a:sysClr val="window" lastClr="FFFFFF"/>
          </a:solidFill>
          <a:ln w="12700" cap="flat" cmpd="sng" algn="ctr">
            <a:solidFill>
              <a:srgbClr val="4472C4"/>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srgbClr val="44546A"/>
                </a:solidFill>
                <a:effectLst/>
                <a:uLnTx/>
                <a:uFillTx/>
                <a:latin typeface="Calibri" panose="020F0502020204030204"/>
                <a:ea typeface="+mn-ea"/>
                <a:cs typeface="+mn-cs"/>
              </a:rPr>
              <a:t>Strategy &amp; Architecture</a:t>
            </a:r>
          </a:p>
        </p:txBody>
      </p:sp>
      <p:sp>
        <p:nvSpPr>
          <p:cNvPr id="6" name="Arrow: Chevron 5">
            <a:extLst>
              <a:ext uri="{FF2B5EF4-FFF2-40B4-BE49-F238E27FC236}">
                <a16:creationId xmlns:a16="http://schemas.microsoft.com/office/drawing/2014/main" id="{2D47F6B5-1B9F-5E82-5C58-0F7E15332749}"/>
              </a:ext>
            </a:extLst>
          </p:cNvPr>
          <p:cNvSpPr/>
          <p:nvPr/>
        </p:nvSpPr>
        <p:spPr>
          <a:xfrm>
            <a:off x="3843690" y="1528178"/>
            <a:ext cx="3960440" cy="1942757"/>
          </a:xfrm>
          <a:prstGeom prst="chevron">
            <a:avLst>
              <a:gd name="adj" fmla="val 28944"/>
            </a:avLst>
          </a:prstGeom>
          <a:solidFill>
            <a:sysClr val="window" lastClr="FFFFFF"/>
          </a:solidFill>
          <a:ln w="12700" cap="flat" cmpd="sng" algn="ctr">
            <a:solidFill>
              <a:srgbClr val="4472C4"/>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srgbClr val="44546A"/>
                </a:solidFill>
                <a:effectLst/>
                <a:uLnTx/>
                <a:uFillTx/>
                <a:latin typeface="Calibri" panose="020F0502020204030204"/>
                <a:ea typeface="+mn-ea"/>
                <a:cs typeface="+mn-cs"/>
              </a:rPr>
              <a:t>Solution Delivery</a:t>
            </a:r>
          </a:p>
        </p:txBody>
      </p:sp>
      <p:sp>
        <p:nvSpPr>
          <p:cNvPr id="7" name="Arrow: Chevron 6">
            <a:extLst>
              <a:ext uri="{FF2B5EF4-FFF2-40B4-BE49-F238E27FC236}">
                <a16:creationId xmlns:a16="http://schemas.microsoft.com/office/drawing/2014/main" id="{1AEF1437-B9E2-0723-2E01-CDCE6162630E}"/>
              </a:ext>
            </a:extLst>
          </p:cNvPr>
          <p:cNvSpPr/>
          <p:nvPr/>
        </p:nvSpPr>
        <p:spPr>
          <a:xfrm>
            <a:off x="7439141" y="1507218"/>
            <a:ext cx="3960440" cy="1942757"/>
          </a:xfrm>
          <a:prstGeom prst="chevron">
            <a:avLst>
              <a:gd name="adj" fmla="val 28944"/>
            </a:avLst>
          </a:prstGeom>
          <a:solidFill>
            <a:sysClr val="window" lastClr="FFFFFF"/>
          </a:solidFill>
          <a:ln w="12700" cap="flat" cmpd="sng" algn="ctr">
            <a:solidFill>
              <a:srgbClr val="4472C4"/>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a:ln>
                  <a:noFill/>
                </a:ln>
                <a:solidFill>
                  <a:srgbClr val="44546A"/>
                </a:solidFill>
                <a:effectLst/>
                <a:uLnTx/>
                <a:uFillTx/>
                <a:latin typeface="Calibri" panose="020F0502020204030204"/>
                <a:ea typeface="+mn-ea"/>
                <a:cs typeface="+mn-cs"/>
              </a:rPr>
              <a:t>Service Management</a:t>
            </a:r>
          </a:p>
        </p:txBody>
      </p:sp>
      <p:pic>
        <p:nvPicPr>
          <p:cNvPr id="8" name="Picture 7">
            <a:extLst>
              <a:ext uri="{FF2B5EF4-FFF2-40B4-BE49-F238E27FC236}">
                <a16:creationId xmlns:a16="http://schemas.microsoft.com/office/drawing/2014/main" id="{6397764D-246A-7761-D18F-1A81E4F85D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8861" y="2016950"/>
            <a:ext cx="1872208" cy="130288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63F52124-820D-00E8-3B86-3BEA9F58BFC9}"/>
              </a:ext>
            </a:extLst>
          </p:cNvPr>
          <p:cNvPicPr>
            <a:picLocks noChangeAspect="1"/>
          </p:cNvPicPr>
          <p:nvPr/>
        </p:nvPicPr>
        <p:blipFill rotWithShape="1">
          <a:blip r:embed="rId3"/>
          <a:srcRect l="9184" t="4851" r="1533" b="2661"/>
          <a:stretch/>
        </p:blipFill>
        <p:spPr>
          <a:xfrm>
            <a:off x="8188093" y="2092327"/>
            <a:ext cx="528218" cy="11521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Picture 9">
            <a:extLst>
              <a:ext uri="{FF2B5EF4-FFF2-40B4-BE49-F238E27FC236}">
                <a16:creationId xmlns:a16="http://schemas.microsoft.com/office/drawing/2014/main" id="{AD498A2C-2A4A-FF9A-A4CB-884FBED9A54B}"/>
              </a:ext>
            </a:extLst>
          </p:cNvPr>
          <p:cNvPicPr>
            <a:picLocks noChangeAspect="1"/>
          </p:cNvPicPr>
          <p:nvPr/>
        </p:nvPicPr>
        <p:blipFill rotWithShape="1">
          <a:blip r:embed="rId4"/>
          <a:srcRect l="9601" t="8048" r="1589" b="3455"/>
          <a:stretch/>
        </p:blipFill>
        <p:spPr>
          <a:xfrm>
            <a:off x="8987440" y="2080145"/>
            <a:ext cx="395917" cy="72292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2" name="Picture 11">
            <a:extLst>
              <a:ext uri="{FF2B5EF4-FFF2-40B4-BE49-F238E27FC236}">
                <a16:creationId xmlns:a16="http://schemas.microsoft.com/office/drawing/2014/main" id="{0316FC26-ED56-F60B-DD65-F436A0B6E22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53536" y="1960875"/>
            <a:ext cx="1481056" cy="1283580"/>
          </a:xfrm>
          <a:prstGeom prst="rect">
            <a:avLst/>
          </a:prstGeom>
        </p:spPr>
      </p:pic>
      <p:pic>
        <p:nvPicPr>
          <p:cNvPr id="13" name="Picture 12">
            <a:extLst>
              <a:ext uri="{FF2B5EF4-FFF2-40B4-BE49-F238E27FC236}">
                <a16:creationId xmlns:a16="http://schemas.microsoft.com/office/drawing/2014/main" id="{BF7AE077-DFF7-433F-3922-403818B4978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77"/>
          <a:stretch/>
        </p:blipFill>
        <p:spPr>
          <a:xfrm flipH="1">
            <a:off x="1678501" y="1916333"/>
            <a:ext cx="1152128" cy="1504117"/>
          </a:xfrm>
          <a:prstGeom prst="rect">
            <a:avLst/>
          </a:prstGeom>
        </p:spPr>
      </p:pic>
      <p:sp>
        <p:nvSpPr>
          <p:cNvPr id="14" name="Rectangle: Diagonal Corners Snipped 13">
            <a:extLst>
              <a:ext uri="{FF2B5EF4-FFF2-40B4-BE49-F238E27FC236}">
                <a16:creationId xmlns:a16="http://schemas.microsoft.com/office/drawing/2014/main" id="{D42E7A96-49BC-5B51-C7A5-1D2A391F1BEC}"/>
              </a:ext>
            </a:extLst>
          </p:cNvPr>
          <p:cNvSpPr/>
          <p:nvPr/>
        </p:nvSpPr>
        <p:spPr>
          <a:xfrm>
            <a:off x="258160" y="3544400"/>
            <a:ext cx="3424401" cy="2592289"/>
          </a:xfrm>
          <a:prstGeom prst="snip2DiagRect">
            <a:avLst/>
          </a:prstGeom>
          <a:solidFill>
            <a:srgbClr val="5B9BD5">
              <a:lumMod val="20000"/>
              <a:lumOff val="80000"/>
            </a:srgbClr>
          </a:soli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bg1"/>
                </a:solidFill>
                <a:effectLst/>
                <a:uLnTx/>
                <a:uFillTx/>
                <a:latin typeface="Calibri" panose="020F0502020204030204"/>
                <a:ea typeface="+mn-ea"/>
                <a:cs typeface="+mn-cs"/>
              </a:rPr>
              <a:t>Ensure the Business Strategy is enabled through Technology.</a:t>
            </a:r>
          </a:p>
          <a:p>
            <a:pPr marL="0" marR="0" lvl="0" indent="0" defTabSz="914400" eaLnBrk="1" fontAlgn="auto" latinLnBrk="0" hangingPunct="1">
              <a:lnSpc>
                <a:spcPct val="100000"/>
              </a:lnSpc>
              <a:spcBef>
                <a:spcPts val="0"/>
              </a:spcBef>
              <a:spcAft>
                <a:spcPts val="0"/>
              </a:spcAft>
              <a:buClrTx/>
              <a:buSzTx/>
              <a:buFontTx/>
              <a:buNone/>
              <a:tabLst/>
              <a:defRPr/>
            </a:pPr>
            <a:r>
              <a:rPr kumimoji="0" lang="en-AU" sz="900" b="0" i="0" u="none" strike="noStrike" kern="0" cap="none" spc="0" normalizeH="0" baseline="0" noProof="0" dirty="0">
                <a:ln>
                  <a:noFill/>
                </a:ln>
                <a:solidFill>
                  <a:schemeClr val="bg1"/>
                </a:solidFill>
                <a:effectLst/>
                <a:uLnTx/>
                <a:uFillTx/>
                <a:latin typeface="Calibri" panose="020F0502020204030204"/>
                <a:ea typeface="+mn-ea"/>
                <a:cs typeface="+mn-cs"/>
              </a:rPr>
              <a:t>Accountable for ensuring the business strategy is enabled by means of appropriate technology, continually working as the Customers advocate.</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Key Tasks:	- Understand Business Strategy</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Own a relevant Architecture Vision</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Own a relevant Enterprise Continuum</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Own IT capability roadmaps</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Specify the transition architectures along</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the road</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Contribute to IT Investment Planning</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Specify the scope and architecture for Delivery 	  work packages</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Advocate for the Customer through delivery</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Verify design integrity through delivery</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Manage Requirements</a:t>
            </a:r>
          </a:p>
        </p:txBody>
      </p:sp>
      <p:sp>
        <p:nvSpPr>
          <p:cNvPr id="15" name="Rectangle: Diagonal Corners Snipped 14">
            <a:extLst>
              <a:ext uri="{FF2B5EF4-FFF2-40B4-BE49-F238E27FC236}">
                <a16:creationId xmlns:a16="http://schemas.microsoft.com/office/drawing/2014/main" id="{B2F8A031-0FDA-F616-1E60-57073361991A}"/>
              </a:ext>
            </a:extLst>
          </p:cNvPr>
          <p:cNvSpPr/>
          <p:nvPr/>
        </p:nvSpPr>
        <p:spPr>
          <a:xfrm>
            <a:off x="3843690" y="3544401"/>
            <a:ext cx="3424401" cy="2592288"/>
          </a:xfrm>
          <a:prstGeom prst="snip2DiagRect">
            <a:avLst/>
          </a:prstGeom>
          <a:solidFill>
            <a:srgbClr val="5B9BD5">
              <a:lumMod val="20000"/>
              <a:lumOff val="80000"/>
            </a:srgbClr>
          </a:soli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bg1"/>
                </a:solidFill>
                <a:effectLst/>
                <a:uLnTx/>
                <a:uFillTx/>
                <a:latin typeface="Calibri" panose="020F0502020204030204"/>
                <a:ea typeface="+mn-ea"/>
                <a:cs typeface="+mn-cs"/>
              </a:rPr>
              <a:t>Deliver specified Technology Capability to the Business Users.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Accountable for the design, development and implementation of IT capability that aligns with the Architecture blueprints.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Key Tasks:	- Understand the Scope and Architecture of 	 	  Delivery Packages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Own Agile Delivery Pipelines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Analyse requirements and Design IT capability</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Contribute to the Architecture Continuum</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Source or build IT capability</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Ensure working capability that aligns to the	 	  Architecture</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Support business acceptance</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Provide user training</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Support business transition</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Provide acceptable operational handover</a:t>
            </a:r>
            <a:endParaRPr kumimoji="0" lang="en-AU" sz="900" b="0" i="0" u="none" strike="noStrike" kern="0" cap="none" spc="0" normalizeH="0" baseline="0" noProof="0" dirty="0">
              <a:ln>
                <a:noFill/>
              </a:ln>
              <a:solidFill>
                <a:schemeClr val="bg1"/>
              </a:solidFill>
              <a:effectLst/>
              <a:uLnTx/>
              <a:uFillTx/>
              <a:latin typeface="Calibri" panose="020F0502020204030204"/>
              <a:ea typeface="+mn-ea"/>
              <a:cs typeface="+mn-cs"/>
            </a:endParaRPr>
          </a:p>
        </p:txBody>
      </p:sp>
      <p:sp>
        <p:nvSpPr>
          <p:cNvPr id="16" name="Rectangle: Diagonal Corners Snipped 15">
            <a:extLst>
              <a:ext uri="{FF2B5EF4-FFF2-40B4-BE49-F238E27FC236}">
                <a16:creationId xmlns:a16="http://schemas.microsoft.com/office/drawing/2014/main" id="{943F9569-9CEA-5F31-B842-BABBB5083581}"/>
              </a:ext>
            </a:extLst>
          </p:cNvPr>
          <p:cNvSpPr/>
          <p:nvPr/>
        </p:nvSpPr>
        <p:spPr>
          <a:xfrm>
            <a:off x="7439141" y="3540192"/>
            <a:ext cx="3424401" cy="2592288"/>
          </a:xfrm>
          <a:prstGeom prst="snip2DiagRect">
            <a:avLst/>
          </a:prstGeom>
          <a:solidFill>
            <a:srgbClr val="5B9BD5">
              <a:lumMod val="20000"/>
              <a:lumOff val="80000"/>
            </a:srgbClr>
          </a:soli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bg1"/>
                </a:solidFill>
                <a:effectLst/>
                <a:uLnTx/>
                <a:uFillTx/>
                <a:latin typeface="Calibri" panose="020F0502020204030204"/>
                <a:ea typeface="+mn-ea"/>
                <a:cs typeface="+mn-cs"/>
              </a:rPr>
              <a:t>Maintain the Performance and Availability of IT Capability, as a business enabler.</a:t>
            </a:r>
          </a:p>
          <a:p>
            <a:pPr marL="0" marR="0" lvl="0" indent="0" defTabSz="914400" eaLnBrk="1" fontAlgn="auto" latinLnBrk="0" hangingPunct="1">
              <a:lnSpc>
                <a:spcPct val="100000"/>
              </a:lnSpc>
              <a:spcBef>
                <a:spcPts val="0"/>
              </a:spcBef>
              <a:spcAft>
                <a:spcPts val="0"/>
              </a:spcAft>
              <a:buClrTx/>
              <a:buSzTx/>
              <a:buFontTx/>
              <a:buNone/>
              <a:tabLst/>
              <a:defRPr/>
            </a:pPr>
            <a:r>
              <a:rPr kumimoji="0" lang="en-AU" sz="900" b="0" i="0" u="none" strike="noStrike" kern="0" cap="none" spc="0" normalizeH="0" baseline="0" noProof="0" dirty="0">
                <a:ln>
                  <a:noFill/>
                </a:ln>
                <a:solidFill>
                  <a:schemeClr val="bg1"/>
                </a:solidFill>
                <a:effectLst/>
                <a:uLnTx/>
                <a:uFillTx/>
                <a:latin typeface="Calibri" panose="020F0502020204030204"/>
                <a:ea typeface="+mn-ea"/>
                <a:cs typeface="+mn-cs"/>
              </a:rPr>
              <a:t>Accountable for maintaining the IT systems, ensuring IT capability continues to be operationally available as an integral element of business operations.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Key Tasks:	- Own the criteria for operational handover</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Understand the operational parameters of 	   	  introduced IT capability</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Own the Service Catalogue</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Ensure Service Levels for the availability of IT 	  	  Capability and Service Operations processes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Maintain the operations of IT capability</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Apply maintenance and release patches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Ensure system security and manage access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Ensure the cost effective capacity of systems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Fulfil activation and relinquishment requests</a:t>
            </a:r>
          </a:p>
          <a:p>
            <a:pPr marL="0" marR="0" lvl="0" indent="0" defTabSz="538163" eaLnBrk="1" fontAlgn="auto" latinLnBrk="0" hangingPunct="1">
              <a:lnSpc>
                <a:spcPct val="100000"/>
              </a:lnSpc>
              <a:spcBef>
                <a:spcPts val="0"/>
              </a:spcBef>
              <a:spcAft>
                <a:spcPts val="0"/>
              </a:spcAft>
              <a:buClrTx/>
              <a:buSzTx/>
              <a:buFontTx/>
              <a:buNone/>
              <a:tabLst/>
              <a:defRPr/>
            </a:pPr>
            <a:r>
              <a:rPr kumimoji="0" lang="en-AU" sz="800" b="0" i="0" u="none" strike="noStrike" kern="0" cap="none" spc="0" normalizeH="0" baseline="0" noProof="0" dirty="0">
                <a:ln>
                  <a:noFill/>
                </a:ln>
                <a:solidFill>
                  <a:schemeClr val="bg1"/>
                </a:solidFill>
                <a:effectLst/>
                <a:uLnTx/>
                <a:uFillTx/>
                <a:latin typeface="Calibri" panose="020F0502020204030204"/>
                <a:ea typeface="+mn-ea"/>
                <a:cs typeface="+mn-cs"/>
              </a:rPr>
              <a:t>	- Resolve Incidents and refer Problems</a:t>
            </a:r>
          </a:p>
        </p:txBody>
      </p:sp>
    </p:spTree>
    <p:extLst>
      <p:ext uri="{BB962C8B-B14F-4D97-AF65-F5344CB8AC3E}">
        <p14:creationId xmlns:p14="http://schemas.microsoft.com/office/powerpoint/2010/main" val="3029721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B7F35-1474-41A0-86ED-4468F9BECEAD}"/>
              </a:ext>
            </a:extLst>
          </p:cNvPr>
          <p:cNvSpPr>
            <a:spLocks noGrp="1"/>
          </p:cNvSpPr>
          <p:nvPr>
            <p:ph type="title"/>
          </p:nvPr>
        </p:nvSpPr>
        <p:spPr>
          <a:xfrm>
            <a:off x="188911" y="0"/>
            <a:ext cx="11315229" cy="980729"/>
          </a:xfrm>
        </p:spPr>
        <p:txBody>
          <a:bodyPr/>
          <a:lstStyle/>
          <a:p>
            <a:r>
              <a:rPr lang="en-US" dirty="0"/>
              <a:t>The Focus: </a:t>
            </a:r>
            <a:r>
              <a:rPr lang="en-AU" dirty="0"/>
              <a:t>Strategy &amp; Architecture</a:t>
            </a:r>
          </a:p>
        </p:txBody>
      </p:sp>
      <p:sp>
        <p:nvSpPr>
          <p:cNvPr id="8" name="Arrow: Chevron 7">
            <a:extLst>
              <a:ext uri="{FF2B5EF4-FFF2-40B4-BE49-F238E27FC236}">
                <a16:creationId xmlns:a16="http://schemas.microsoft.com/office/drawing/2014/main" id="{0AF9C8DB-6FCB-10BB-DA01-9EED63D79CDA}"/>
              </a:ext>
            </a:extLst>
          </p:cNvPr>
          <p:cNvSpPr/>
          <p:nvPr/>
        </p:nvSpPr>
        <p:spPr>
          <a:xfrm>
            <a:off x="520328" y="980729"/>
            <a:ext cx="5133701" cy="1942757"/>
          </a:xfrm>
          <a:prstGeom prst="chevron">
            <a:avLst>
              <a:gd name="adj" fmla="val 28944"/>
            </a:avLst>
          </a:prstGeom>
          <a:solidFill>
            <a:sysClr val="window" lastClr="FFFFFF"/>
          </a:solidFill>
          <a:ln w="12700" cap="flat" cmpd="sng" algn="ctr">
            <a:solidFill>
              <a:srgbClr val="4472C4"/>
            </a:solidFill>
            <a:prstDash val="solid"/>
            <a:miter lim="800000"/>
          </a:ln>
          <a:effectLst/>
        </p:spPr>
        <p:txBody>
          <a:bodyPr rtlCol="0" anchor="t"/>
          <a:lstStyle/>
          <a:p>
            <a:pPr algn="ctr" defTabSz="914400"/>
            <a:r>
              <a:rPr lang="en-AU" sz="2400" kern="0" dirty="0">
                <a:solidFill>
                  <a:srgbClr val="44546A"/>
                </a:solidFill>
                <a:latin typeface="Calibri" panose="020F0502020204030204"/>
              </a:rPr>
              <a:t>Strategy &amp; Architecture</a:t>
            </a:r>
          </a:p>
        </p:txBody>
      </p:sp>
      <p:pic>
        <p:nvPicPr>
          <p:cNvPr id="9" name="Picture 8">
            <a:extLst>
              <a:ext uri="{FF2B5EF4-FFF2-40B4-BE49-F238E27FC236}">
                <a16:creationId xmlns:a16="http://schemas.microsoft.com/office/drawing/2014/main" id="{1A961373-AA8E-95C4-F199-BDFABDBD40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77"/>
          <a:stretch/>
        </p:blipFill>
        <p:spPr>
          <a:xfrm flipH="1">
            <a:off x="2521037" y="1394562"/>
            <a:ext cx="1152128" cy="1504117"/>
          </a:xfrm>
          <a:prstGeom prst="rect">
            <a:avLst/>
          </a:prstGeom>
        </p:spPr>
      </p:pic>
      <p:sp>
        <p:nvSpPr>
          <p:cNvPr id="10" name="Rectangle: Diagonal Corners Snipped 9">
            <a:extLst>
              <a:ext uri="{FF2B5EF4-FFF2-40B4-BE49-F238E27FC236}">
                <a16:creationId xmlns:a16="http://schemas.microsoft.com/office/drawing/2014/main" id="{045BEA6B-FE9B-48A3-262B-2AF8D3495CAD}"/>
              </a:ext>
            </a:extLst>
          </p:cNvPr>
          <p:cNvSpPr/>
          <p:nvPr/>
        </p:nvSpPr>
        <p:spPr>
          <a:xfrm>
            <a:off x="530250" y="2996950"/>
            <a:ext cx="5133702" cy="3672410"/>
          </a:xfrm>
          <a:prstGeom prst="snip2DiagRect">
            <a:avLst/>
          </a:prstGeom>
          <a:solidFill>
            <a:schemeClr val="tx2">
              <a:lumMod val="40000"/>
              <a:lumOff val="60000"/>
            </a:schemeClr>
          </a:solidFill>
          <a:ln w="25400" cap="flat" cmpd="sng" algn="ctr">
            <a:solidFill>
              <a:srgbClr val="002060"/>
            </a:solidFill>
            <a:prstDash val="soli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600" b="0" i="0" u="none" strike="noStrike" kern="0" cap="none" spc="0" normalizeH="0" baseline="0" noProof="0" dirty="0">
                <a:ln>
                  <a:noFill/>
                </a:ln>
                <a:solidFill>
                  <a:schemeClr val="accent1">
                    <a:lumMod val="50000"/>
                  </a:schemeClr>
                </a:solidFill>
                <a:effectLst/>
                <a:uLnTx/>
                <a:uFillTx/>
                <a:latin typeface="Arial"/>
                <a:ea typeface="+mn-ea"/>
                <a:cs typeface="+mn-cs"/>
              </a:rPr>
              <a:t>Ensure the Business Strategy is enabled through Technology.</a:t>
            </a:r>
          </a:p>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Responsible for ensuring the business strategy is enabled through the use of appropriate technology, continually working as the Customers advocate.</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Key Tasks:	- Understand Business Strategy</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Own a relevant Architecture Vision</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Own a relevant Enterprise Continuum</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Own IT capability roadmaps</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Specify the transition architectures along</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the road</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Contribute to IT Investment Planning</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Specify the scope and architecture for 		  Delivery work packages</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Advocate for the Customer through delivery</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Verify design integrity through delivery</a:t>
            </a:r>
          </a:p>
          <a:p>
            <a:pPr marL="0" marR="0" lvl="0" indent="0" defTabSz="625475"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a:ln>
                  <a:noFill/>
                </a:ln>
                <a:solidFill>
                  <a:schemeClr val="accent1">
                    <a:lumMod val="50000"/>
                  </a:schemeClr>
                </a:solidFill>
                <a:effectLst/>
                <a:uLnTx/>
                <a:uFillTx/>
                <a:latin typeface="Arial"/>
                <a:ea typeface="+mn-ea"/>
                <a:cs typeface="+mn-cs"/>
              </a:rPr>
              <a:t>		- Manage Requirements</a:t>
            </a:r>
          </a:p>
        </p:txBody>
      </p:sp>
      <p:pic>
        <p:nvPicPr>
          <p:cNvPr id="11" name="Picture 10">
            <a:extLst>
              <a:ext uri="{FF2B5EF4-FFF2-40B4-BE49-F238E27FC236}">
                <a16:creationId xmlns:a16="http://schemas.microsoft.com/office/drawing/2014/main" id="{4410544B-200D-5A2F-0036-48506E22E6DB}"/>
              </a:ext>
            </a:extLst>
          </p:cNvPr>
          <p:cNvPicPr>
            <a:picLocks noChangeAspect="1"/>
          </p:cNvPicPr>
          <p:nvPr/>
        </p:nvPicPr>
        <p:blipFill>
          <a:blip r:embed="rId3"/>
          <a:stretch>
            <a:fillRect/>
          </a:stretch>
        </p:blipFill>
        <p:spPr>
          <a:xfrm>
            <a:off x="6194032" y="2126392"/>
            <a:ext cx="4617407" cy="2840056"/>
          </a:xfrm>
          <a:prstGeom prst="rect">
            <a:avLst/>
          </a:prstGeom>
        </p:spPr>
      </p:pic>
    </p:spTree>
    <p:extLst>
      <p:ext uri="{BB962C8B-B14F-4D97-AF65-F5344CB8AC3E}">
        <p14:creationId xmlns:p14="http://schemas.microsoft.com/office/powerpoint/2010/main" val="305334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4D520-8762-AC81-0BAF-19C08EE59171}"/>
              </a:ext>
            </a:extLst>
          </p:cNvPr>
          <p:cNvSpPr>
            <a:spLocks noGrp="1"/>
          </p:cNvSpPr>
          <p:nvPr>
            <p:ph type="title"/>
          </p:nvPr>
        </p:nvSpPr>
        <p:spPr/>
        <p:txBody>
          <a:bodyPr/>
          <a:lstStyle/>
          <a:p>
            <a:r>
              <a:rPr lang="en-US" dirty="0"/>
              <a:t>Architecture</a:t>
            </a:r>
            <a:endParaRPr lang="en-AU" dirty="0"/>
          </a:p>
        </p:txBody>
      </p:sp>
      <p:sp>
        <p:nvSpPr>
          <p:cNvPr id="4" name="Rectangle 3">
            <a:extLst>
              <a:ext uri="{FF2B5EF4-FFF2-40B4-BE49-F238E27FC236}">
                <a16:creationId xmlns:a16="http://schemas.microsoft.com/office/drawing/2014/main" id="{6559A34D-6D15-DFF7-EB55-1259EFC49445}"/>
              </a:ext>
            </a:extLst>
          </p:cNvPr>
          <p:cNvSpPr txBox="1">
            <a:spLocks noChangeArrowheads="1"/>
          </p:cNvSpPr>
          <p:nvPr/>
        </p:nvSpPr>
        <p:spPr bwMode="auto">
          <a:xfrm>
            <a:off x="191344" y="1105930"/>
            <a:ext cx="11570378" cy="5512677"/>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lvl1pPr marL="180975" indent="-180975" algn="l" rtl="0" eaLnBrk="0" fontAlgn="base" hangingPunct="0">
              <a:spcBef>
                <a:spcPct val="20000"/>
              </a:spcBef>
              <a:spcAft>
                <a:spcPct val="20000"/>
              </a:spcAft>
              <a:buChar char="•"/>
              <a:defRPr sz="1800">
                <a:solidFill>
                  <a:srgbClr val="1B4659"/>
                </a:solidFill>
                <a:latin typeface="+mn-lt"/>
                <a:ea typeface="ＭＳ Ｐゴシック" pitchFamily="-109" charset="-128"/>
                <a:cs typeface="ＭＳ Ｐゴシック" pitchFamily="-109" charset="-128"/>
              </a:defRPr>
            </a:lvl1pPr>
            <a:lvl2pPr marL="625475" indent="-285750" algn="l" rtl="0" eaLnBrk="0" fontAlgn="base" hangingPunct="0">
              <a:spcBef>
                <a:spcPct val="20000"/>
              </a:spcBef>
              <a:spcAft>
                <a:spcPct val="20000"/>
              </a:spcAft>
              <a:buFont typeface="Courier New" pitchFamily="49" charset="0"/>
              <a:buChar char="o"/>
              <a:defRPr sz="1600">
                <a:solidFill>
                  <a:srgbClr val="1B4659"/>
                </a:solidFill>
                <a:latin typeface="+mn-lt"/>
                <a:ea typeface="ＭＳ Ｐゴシック" pitchFamily="-109" charset="-128"/>
              </a:defRPr>
            </a:lvl2pPr>
            <a:lvl3pPr marL="993775" indent="-228600" algn="l" rtl="0" eaLnBrk="0" fontAlgn="base" hangingPunct="0">
              <a:spcBef>
                <a:spcPct val="20000"/>
              </a:spcBef>
              <a:spcAft>
                <a:spcPct val="20000"/>
              </a:spcAft>
              <a:buChar char="•"/>
              <a:defRPr sz="1400">
                <a:solidFill>
                  <a:srgbClr val="1B4659"/>
                </a:solidFill>
                <a:latin typeface="+mn-lt"/>
                <a:ea typeface="ヒラギノ角ゴ Pro W3" pitchFamily="36" charset="-128"/>
                <a:cs typeface="ヒラギノ角ゴ Pro W3" pitchFamily="36" charset="-128"/>
              </a:defRPr>
            </a:lvl3pPr>
            <a:lvl4pPr marL="1335088" indent="-228600" algn="l" rtl="0" eaLnBrk="0" fontAlgn="base" hangingPunct="0">
              <a:spcBef>
                <a:spcPct val="20000"/>
              </a:spcBef>
              <a:spcAft>
                <a:spcPct val="0"/>
              </a:spcAft>
              <a:buFont typeface="Courier New" pitchFamily="49" charset="0"/>
              <a:buChar char="o"/>
              <a:defRPr sz="1400">
                <a:solidFill>
                  <a:srgbClr val="1B4659"/>
                </a:solidFill>
                <a:latin typeface="+mn-lt"/>
                <a:ea typeface="ヒラギノ角ゴ Pro W3" pitchFamily="36" charset="-128"/>
                <a:cs typeface="ヒラギノ角ゴ Pro W3"/>
              </a:defRPr>
            </a:lvl4pPr>
            <a:lvl5pPr marL="1697038" indent="-228600" algn="l" rtl="0" eaLnBrk="0" fontAlgn="base" hangingPunct="0">
              <a:spcBef>
                <a:spcPct val="20000"/>
              </a:spcBef>
              <a:spcAft>
                <a:spcPct val="0"/>
              </a:spcAft>
              <a:buFont typeface="Arial" pitchFamily="34" charset="0"/>
              <a:buChar char="•"/>
              <a:defRPr sz="1400">
                <a:solidFill>
                  <a:srgbClr val="1B4659"/>
                </a:solidFill>
                <a:latin typeface="+mn-lt"/>
                <a:ea typeface="ヒラギノ角ゴ Pro W3" pitchFamily="36" charset="-128"/>
                <a:cs typeface="ヒラギノ角ゴ Pro W3"/>
              </a:defRPr>
            </a:lvl5pPr>
            <a:lvl6pPr marL="2514600" indent="-228600" algn="l" rtl="0" eaLnBrk="1" fontAlgn="base" hangingPunct="1">
              <a:spcBef>
                <a:spcPct val="20000"/>
              </a:spcBef>
              <a:spcAft>
                <a:spcPct val="0"/>
              </a:spcAft>
              <a:buChar char="»"/>
              <a:defRPr>
                <a:solidFill>
                  <a:srgbClr val="336699"/>
                </a:solidFill>
                <a:latin typeface="+mn-lt"/>
                <a:ea typeface="ＭＳ Ｐゴシック" pitchFamily="-109" charset="-128"/>
              </a:defRPr>
            </a:lvl6pPr>
            <a:lvl7pPr marL="2971800" indent="-228600" algn="l" rtl="0" eaLnBrk="1" fontAlgn="base" hangingPunct="1">
              <a:spcBef>
                <a:spcPct val="20000"/>
              </a:spcBef>
              <a:spcAft>
                <a:spcPct val="0"/>
              </a:spcAft>
              <a:buChar char="»"/>
              <a:defRPr>
                <a:solidFill>
                  <a:srgbClr val="336699"/>
                </a:solidFill>
                <a:latin typeface="+mn-lt"/>
                <a:ea typeface="ＭＳ Ｐゴシック" pitchFamily="-109" charset="-128"/>
              </a:defRPr>
            </a:lvl7pPr>
            <a:lvl8pPr marL="3429000" indent="-228600" algn="l" rtl="0" eaLnBrk="1" fontAlgn="base" hangingPunct="1">
              <a:spcBef>
                <a:spcPct val="20000"/>
              </a:spcBef>
              <a:spcAft>
                <a:spcPct val="0"/>
              </a:spcAft>
              <a:buChar char="»"/>
              <a:defRPr>
                <a:solidFill>
                  <a:srgbClr val="336699"/>
                </a:solidFill>
                <a:latin typeface="+mn-lt"/>
                <a:ea typeface="ＭＳ Ｐゴシック" pitchFamily="-109" charset="-128"/>
              </a:defRPr>
            </a:lvl8pPr>
            <a:lvl9pPr marL="3886200" indent="-228600" algn="l" rtl="0" eaLnBrk="1" fontAlgn="base" hangingPunct="1">
              <a:spcBef>
                <a:spcPct val="20000"/>
              </a:spcBef>
              <a:spcAft>
                <a:spcPct val="0"/>
              </a:spcAft>
              <a:buChar char="»"/>
              <a:defRPr>
                <a:solidFill>
                  <a:srgbClr val="336699"/>
                </a:solidFill>
                <a:latin typeface="+mn-lt"/>
                <a:ea typeface="ＭＳ Ｐゴシック" pitchFamily="-109" charset="-128"/>
              </a:defRPr>
            </a:lvl9pPr>
          </a:lstStyle>
          <a:p>
            <a:pPr eaLnBrk="1" hangingPunct="1">
              <a:lnSpc>
                <a:spcPct val="115000"/>
              </a:lnSpc>
              <a:spcBef>
                <a:spcPct val="100000"/>
              </a:spcBef>
              <a:buFontTx/>
              <a:buNone/>
            </a:pPr>
            <a:r>
              <a:rPr lang="en-NZ" sz="1600" dirty="0"/>
              <a:t>		</a:t>
            </a:r>
            <a:r>
              <a:rPr lang="en-NZ" sz="1867" b="1" dirty="0">
                <a:solidFill>
                  <a:schemeClr val="bg2">
                    <a:lumMod val="50000"/>
                  </a:schemeClr>
                </a:solidFill>
              </a:rPr>
              <a:t>Definition:</a:t>
            </a:r>
          </a:p>
          <a:p>
            <a:pPr eaLnBrk="1" hangingPunct="1">
              <a:lnSpc>
                <a:spcPct val="115000"/>
              </a:lnSpc>
              <a:spcBef>
                <a:spcPct val="100000"/>
              </a:spcBef>
              <a:buFontTx/>
              <a:buNone/>
            </a:pPr>
            <a:r>
              <a:rPr lang="en-GB" sz="1867" dirty="0">
                <a:solidFill>
                  <a:srgbClr val="000000"/>
                </a:solidFill>
              </a:rPr>
              <a:t>	</a:t>
            </a:r>
            <a:r>
              <a:rPr lang="en-GB" sz="1600" dirty="0">
                <a:solidFill>
                  <a:schemeClr val="tx1"/>
                </a:solidFill>
                <a:ea typeface="ＭＳ Ｐゴシック" pitchFamily="-112" charset="-128"/>
              </a:rPr>
              <a:t>Enterprise architecture is a complete expression of the enterprise; a master plan which “acts as a collaboration force” between aspects of business planning such as goals, visions, strategies and governance principles; aspects of business operations such as business terms, organisation structures, processes and data; Information Technology such as information systems and databases; and the enabling technology infrastructure such as computers, operating systems and networks.</a:t>
            </a:r>
          </a:p>
          <a:p>
            <a:pPr eaLnBrk="1" hangingPunct="1">
              <a:lnSpc>
                <a:spcPct val="115000"/>
              </a:lnSpc>
              <a:spcBef>
                <a:spcPct val="100000"/>
              </a:spcBef>
              <a:buFontTx/>
              <a:buNone/>
            </a:pPr>
            <a:r>
              <a:rPr lang="en-NZ" sz="1867" dirty="0">
                <a:solidFill>
                  <a:srgbClr val="000000"/>
                </a:solidFill>
              </a:rPr>
              <a:t>		</a:t>
            </a:r>
            <a:r>
              <a:rPr lang="en-NZ" sz="1867" b="1" dirty="0">
                <a:solidFill>
                  <a:schemeClr val="bg2">
                    <a:lumMod val="50000"/>
                  </a:schemeClr>
                </a:solidFill>
              </a:rPr>
              <a:t>Purpose:</a:t>
            </a:r>
          </a:p>
          <a:p>
            <a:pPr eaLnBrk="1" hangingPunct="1">
              <a:lnSpc>
                <a:spcPct val="115000"/>
              </a:lnSpc>
              <a:spcBef>
                <a:spcPct val="100000"/>
              </a:spcBef>
              <a:buFontTx/>
              <a:buNone/>
            </a:pPr>
            <a:r>
              <a:rPr lang="en-GB" sz="1867" dirty="0">
                <a:solidFill>
                  <a:srgbClr val="000000"/>
                </a:solidFill>
              </a:rPr>
              <a:t>	</a:t>
            </a:r>
            <a:r>
              <a:rPr lang="en-GB" sz="1600" dirty="0">
                <a:solidFill>
                  <a:schemeClr val="tx1"/>
                </a:solidFill>
                <a:ea typeface="ＭＳ Ｐゴシック" pitchFamily="-112" charset="-128"/>
              </a:rPr>
              <a:t>The purpose of describing the architecture of an enterprise is to;</a:t>
            </a:r>
            <a:br>
              <a:rPr lang="en-GB" sz="1600" dirty="0">
                <a:solidFill>
                  <a:schemeClr val="tx1"/>
                </a:solidFill>
                <a:ea typeface="ＭＳ Ｐゴシック" pitchFamily="-112" charset="-128"/>
              </a:rPr>
            </a:br>
            <a:r>
              <a:rPr lang="en-GB" sz="1600" dirty="0">
                <a:solidFill>
                  <a:schemeClr val="tx1"/>
                </a:solidFill>
                <a:ea typeface="ＭＳ Ｐゴシック" pitchFamily="-112" charset="-128"/>
              </a:rPr>
              <a:t>	- focus business strategy and outcomes</a:t>
            </a:r>
            <a:br>
              <a:rPr lang="en-GB" sz="1600" dirty="0">
                <a:solidFill>
                  <a:schemeClr val="tx1"/>
                </a:solidFill>
                <a:ea typeface="ＭＳ Ｐゴシック" pitchFamily="-112" charset="-128"/>
              </a:rPr>
            </a:br>
            <a:r>
              <a:rPr lang="en-GB" sz="1600" dirty="0">
                <a:solidFill>
                  <a:schemeClr val="tx1"/>
                </a:solidFill>
                <a:ea typeface="ＭＳ Ｐゴシック" pitchFamily="-112" charset="-128"/>
              </a:rPr>
              <a:t>	- improve effectiveness and efficiency</a:t>
            </a:r>
            <a:br>
              <a:rPr lang="en-GB" sz="1600" dirty="0">
                <a:solidFill>
                  <a:schemeClr val="tx1"/>
                </a:solidFill>
                <a:ea typeface="ＭＳ Ｐゴシック" pitchFamily="-112" charset="-128"/>
              </a:rPr>
            </a:br>
            <a:r>
              <a:rPr lang="en-NZ" sz="1600" dirty="0">
                <a:solidFill>
                  <a:schemeClr val="tx1"/>
                </a:solidFill>
                <a:ea typeface="ＭＳ Ｐゴシック" pitchFamily="-112" charset="-128"/>
              </a:rPr>
              <a:t>	- enable the assessment of change</a:t>
            </a:r>
            <a:br>
              <a:rPr lang="en-NZ" sz="1600" dirty="0">
                <a:solidFill>
                  <a:schemeClr val="tx1"/>
                </a:solidFill>
                <a:ea typeface="ＭＳ Ｐゴシック" pitchFamily="-112" charset="-128"/>
              </a:rPr>
            </a:br>
            <a:r>
              <a:rPr lang="en-NZ" sz="1600" dirty="0">
                <a:solidFill>
                  <a:schemeClr val="tx1"/>
                </a:solidFill>
                <a:ea typeface="ＭＳ Ｐゴシック" pitchFamily="-112" charset="-128"/>
              </a:rPr>
              <a:t>	- align enterprise resources (people, processes,</a:t>
            </a:r>
            <a:br>
              <a:rPr lang="en-NZ" sz="1600" dirty="0">
                <a:solidFill>
                  <a:schemeClr val="tx1"/>
                </a:solidFill>
                <a:ea typeface="ＭＳ Ｐゴシック" pitchFamily="-112" charset="-128"/>
              </a:rPr>
            </a:br>
            <a:r>
              <a:rPr lang="en-NZ" sz="1600" dirty="0">
                <a:solidFill>
                  <a:schemeClr val="tx1"/>
                </a:solidFill>
                <a:ea typeface="ＭＳ Ｐゴシック" pitchFamily="-112" charset="-128"/>
              </a:rPr>
              <a:t>	systems)</a:t>
            </a:r>
            <a:endParaRPr lang="en-GB" sz="1600" dirty="0">
              <a:solidFill>
                <a:schemeClr val="tx1"/>
              </a:solidFill>
              <a:ea typeface="ＭＳ Ｐゴシック" pitchFamily="-112" charset="-128"/>
            </a:endParaRPr>
          </a:p>
        </p:txBody>
      </p:sp>
      <p:pic>
        <p:nvPicPr>
          <p:cNvPr id="5" name="Picture 4">
            <a:extLst>
              <a:ext uri="{FF2B5EF4-FFF2-40B4-BE49-F238E27FC236}">
                <a16:creationId xmlns:a16="http://schemas.microsoft.com/office/drawing/2014/main" id="{5C67B86A-14BA-E7AD-7349-8B6F7FD73E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5211" y="3222899"/>
            <a:ext cx="4936789" cy="3648405"/>
          </a:xfrm>
          <a:prstGeom prst="rect">
            <a:avLst/>
          </a:prstGeom>
        </p:spPr>
      </p:pic>
      <p:sp>
        <p:nvSpPr>
          <p:cNvPr id="6" name="Title 1">
            <a:extLst>
              <a:ext uri="{FF2B5EF4-FFF2-40B4-BE49-F238E27FC236}">
                <a16:creationId xmlns:a16="http://schemas.microsoft.com/office/drawing/2014/main" id="{549D0831-C2F5-0E36-8833-F03181B848F5}"/>
              </a:ext>
            </a:extLst>
          </p:cNvPr>
          <p:cNvSpPr txBox="1">
            <a:spLocks/>
          </p:cNvSpPr>
          <p:nvPr/>
        </p:nvSpPr>
        <p:spPr bwMode="auto">
          <a:xfrm>
            <a:off x="9455048" y="5813622"/>
            <a:ext cx="2688299" cy="931333"/>
          </a:xfrm>
          <a:prstGeom prst="rect">
            <a:avLst/>
          </a:prstGeom>
          <a:noFill/>
          <a:ln w="9525">
            <a:noFill/>
            <a:miter lim="800000"/>
            <a:headEnd/>
            <a:tailEnd/>
          </a:ln>
        </p:spPr>
        <p:txBody>
          <a:bodyPr vert="horz" wrap="square" lIns="121920" tIns="60960" rIns="121920" bIns="60960" numCol="1" anchor="ctr" anchorCtr="0" compatLnSpc="1">
            <a:prstTxWarp prst="textNoShape">
              <a:avLst/>
            </a:prstTxWarp>
          </a:bodyPr>
          <a:lstStyle>
            <a:lvl1pPr algn="l" rtl="0" eaLnBrk="0" fontAlgn="base" hangingPunct="0">
              <a:spcBef>
                <a:spcPct val="0"/>
              </a:spcBef>
              <a:spcAft>
                <a:spcPct val="0"/>
              </a:spcAft>
              <a:defRPr sz="2400">
                <a:solidFill>
                  <a:srgbClr val="F54029"/>
                </a:solidFill>
                <a:latin typeface="+mj-lt"/>
                <a:ea typeface="ＭＳ Ｐゴシック" pitchFamily="-109" charset="-128"/>
                <a:cs typeface="ＭＳ Ｐゴシック" pitchFamily="-109" charset="-128"/>
              </a:defRPr>
            </a:lvl1pPr>
            <a:lvl2pPr algn="l" rtl="0" eaLnBrk="0" fontAlgn="base" hangingPunct="0">
              <a:spcBef>
                <a:spcPct val="0"/>
              </a:spcBef>
              <a:spcAft>
                <a:spcPct val="0"/>
              </a:spcAft>
              <a:defRPr sz="2400">
                <a:solidFill>
                  <a:srgbClr val="F54029"/>
                </a:solidFill>
                <a:latin typeface="Arial Narrow" pitchFamily="-109" charset="0"/>
                <a:ea typeface="ＭＳ Ｐゴシック" pitchFamily="-109" charset="-128"/>
                <a:cs typeface="ＭＳ Ｐゴシック" pitchFamily="-109" charset="-128"/>
              </a:defRPr>
            </a:lvl2pPr>
            <a:lvl3pPr algn="l" rtl="0" eaLnBrk="0" fontAlgn="base" hangingPunct="0">
              <a:spcBef>
                <a:spcPct val="0"/>
              </a:spcBef>
              <a:spcAft>
                <a:spcPct val="0"/>
              </a:spcAft>
              <a:defRPr sz="2400">
                <a:solidFill>
                  <a:srgbClr val="F54029"/>
                </a:solidFill>
                <a:latin typeface="Arial Narrow" pitchFamily="-109" charset="0"/>
                <a:ea typeface="ＭＳ Ｐゴシック" pitchFamily="-109" charset="-128"/>
                <a:cs typeface="ＭＳ Ｐゴシック" pitchFamily="-109" charset="-128"/>
              </a:defRPr>
            </a:lvl3pPr>
            <a:lvl4pPr algn="l" rtl="0" eaLnBrk="0" fontAlgn="base" hangingPunct="0">
              <a:spcBef>
                <a:spcPct val="0"/>
              </a:spcBef>
              <a:spcAft>
                <a:spcPct val="0"/>
              </a:spcAft>
              <a:defRPr sz="2400">
                <a:solidFill>
                  <a:srgbClr val="F54029"/>
                </a:solidFill>
                <a:latin typeface="Arial Narrow" pitchFamily="-109" charset="0"/>
                <a:ea typeface="ＭＳ Ｐゴシック" pitchFamily="-109" charset="-128"/>
                <a:cs typeface="ＭＳ Ｐゴシック" pitchFamily="-109" charset="-128"/>
              </a:defRPr>
            </a:lvl4pPr>
            <a:lvl5pPr algn="l" rtl="0" eaLnBrk="0" fontAlgn="base" hangingPunct="0">
              <a:spcBef>
                <a:spcPct val="0"/>
              </a:spcBef>
              <a:spcAft>
                <a:spcPct val="0"/>
              </a:spcAft>
              <a:defRPr sz="2400">
                <a:solidFill>
                  <a:srgbClr val="F54029"/>
                </a:solidFill>
                <a:latin typeface="Arial Narrow" pitchFamily="-109" charset="0"/>
                <a:ea typeface="ＭＳ Ｐゴシック" pitchFamily="-109" charset="-128"/>
                <a:cs typeface="ＭＳ Ｐゴシック" pitchFamily="-109" charset="-128"/>
              </a:defRPr>
            </a:lvl5pPr>
            <a:lvl6pPr marL="457200" algn="l" rtl="0" eaLnBrk="1" fontAlgn="base" hangingPunct="1">
              <a:spcBef>
                <a:spcPct val="0"/>
              </a:spcBef>
              <a:spcAft>
                <a:spcPct val="0"/>
              </a:spcAft>
              <a:defRPr sz="2400">
                <a:solidFill>
                  <a:srgbClr val="FF6600"/>
                </a:solidFill>
                <a:latin typeface="Arial Narrow" pitchFamily="-109" charset="0"/>
              </a:defRPr>
            </a:lvl6pPr>
            <a:lvl7pPr marL="914400" algn="l" rtl="0" eaLnBrk="1" fontAlgn="base" hangingPunct="1">
              <a:spcBef>
                <a:spcPct val="0"/>
              </a:spcBef>
              <a:spcAft>
                <a:spcPct val="0"/>
              </a:spcAft>
              <a:defRPr sz="2400">
                <a:solidFill>
                  <a:srgbClr val="FF6600"/>
                </a:solidFill>
                <a:latin typeface="Arial Narrow" pitchFamily="-109" charset="0"/>
              </a:defRPr>
            </a:lvl7pPr>
            <a:lvl8pPr marL="1371600" algn="l" rtl="0" eaLnBrk="1" fontAlgn="base" hangingPunct="1">
              <a:spcBef>
                <a:spcPct val="0"/>
              </a:spcBef>
              <a:spcAft>
                <a:spcPct val="0"/>
              </a:spcAft>
              <a:defRPr sz="2400">
                <a:solidFill>
                  <a:srgbClr val="FF6600"/>
                </a:solidFill>
                <a:latin typeface="Arial Narrow" pitchFamily="-109" charset="0"/>
              </a:defRPr>
            </a:lvl8pPr>
            <a:lvl9pPr marL="1828800" algn="l" rtl="0" eaLnBrk="1" fontAlgn="base" hangingPunct="1">
              <a:spcBef>
                <a:spcPct val="0"/>
              </a:spcBef>
              <a:spcAft>
                <a:spcPct val="0"/>
              </a:spcAft>
              <a:defRPr sz="2400">
                <a:solidFill>
                  <a:srgbClr val="FF6600"/>
                </a:solidFill>
                <a:latin typeface="Arial Narrow" pitchFamily="-109" charset="0"/>
              </a:defRPr>
            </a:lvl9pPr>
          </a:lstStyle>
          <a:p>
            <a:r>
              <a:rPr lang="en-NZ" sz="1333" i="1" dirty="0">
                <a:solidFill>
                  <a:schemeClr val="tx1"/>
                </a:solidFill>
                <a:latin typeface="Arial" pitchFamily="34" charset="0"/>
                <a:cs typeface="Arial" pitchFamily="34" charset="0"/>
              </a:rPr>
              <a:t>The question is not “ Half full or half empty” but “</a:t>
            </a:r>
            <a:r>
              <a:rPr lang="en-NZ" sz="1333" b="1" i="1" dirty="0">
                <a:solidFill>
                  <a:schemeClr val="tx1"/>
                </a:solidFill>
                <a:latin typeface="Arial" pitchFamily="34" charset="0"/>
                <a:cs typeface="Arial" pitchFamily="34" charset="0"/>
              </a:rPr>
              <a:t>How and Why</a:t>
            </a:r>
            <a:r>
              <a:rPr lang="en-NZ" sz="1333" i="1" dirty="0">
                <a:solidFill>
                  <a:schemeClr val="tx1"/>
                </a:solidFill>
                <a:latin typeface="Arial" pitchFamily="34" charset="0"/>
                <a:cs typeface="Arial" pitchFamily="34" charset="0"/>
              </a:rPr>
              <a:t>”</a:t>
            </a:r>
          </a:p>
        </p:txBody>
      </p:sp>
    </p:spTree>
    <p:extLst>
      <p:ext uri="{BB962C8B-B14F-4D97-AF65-F5344CB8AC3E}">
        <p14:creationId xmlns:p14="http://schemas.microsoft.com/office/powerpoint/2010/main" val="63177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4D520-8762-AC81-0BAF-19C08EE59171}"/>
              </a:ext>
            </a:extLst>
          </p:cNvPr>
          <p:cNvSpPr>
            <a:spLocks noGrp="1"/>
          </p:cNvSpPr>
          <p:nvPr>
            <p:ph type="title"/>
          </p:nvPr>
        </p:nvSpPr>
        <p:spPr/>
        <p:txBody>
          <a:bodyPr/>
          <a:lstStyle/>
          <a:p>
            <a:r>
              <a:rPr lang="en-US" dirty="0"/>
              <a:t>Architecture</a:t>
            </a:r>
            <a:endParaRPr lang="en-AU" dirty="0"/>
          </a:p>
        </p:txBody>
      </p:sp>
      <p:pic>
        <p:nvPicPr>
          <p:cNvPr id="13" name="Picture 12">
            <a:extLst>
              <a:ext uri="{FF2B5EF4-FFF2-40B4-BE49-F238E27FC236}">
                <a16:creationId xmlns:a16="http://schemas.microsoft.com/office/drawing/2014/main" id="{42AE3D98-59B5-512E-E30C-F1061E1BC42F}"/>
              </a:ext>
            </a:extLst>
          </p:cNvPr>
          <p:cNvPicPr>
            <a:picLocks noChangeAspect="1"/>
          </p:cNvPicPr>
          <p:nvPr/>
        </p:nvPicPr>
        <p:blipFill rotWithShape="1">
          <a:blip r:embed="rId2">
            <a:extLst>
              <a:ext uri="{28A0092B-C50C-407E-A947-70E740481C1C}">
                <a14:useLocalDpi xmlns:a14="http://schemas.microsoft.com/office/drawing/2010/main" val="0"/>
              </a:ext>
            </a:extLst>
          </a:blip>
          <a:srcRect t="677"/>
          <a:stretch/>
        </p:blipFill>
        <p:spPr>
          <a:xfrm>
            <a:off x="3886008" y="951470"/>
            <a:ext cx="4114224" cy="5371168"/>
          </a:xfrm>
          <a:prstGeom prst="snip2DiagRect">
            <a:avLst>
              <a:gd name="adj1" fmla="val 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4" name="TextBox 13">
            <a:extLst>
              <a:ext uri="{FF2B5EF4-FFF2-40B4-BE49-F238E27FC236}">
                <a16:creationId xmlns:a16="http://schemas.microsoft.com/office/drawing/2014/main" id="{E4B4E3F6-BB27-DE70-22AC-CF2D7A276279}"/>
              </a:ext>
            </a:extLst>
          </p:cNvPr>
          <p:cNvSpPr txBox="1"/>
          <p:nvPr/>
        </p:nvSpPr>
        <p:spPr>
          <a:xfrm>
            <a:off x="119335" y="1772815"/>
            <a:ext cx="3822469" cy="892552"/>
          </a:xfrm>
          <a:prstGeom prst="rect">
            <a:avLst/>
          </a:prstGeom>
          <a:noFill/>
        </p:spPr>
        <p:txBody>
          <a:bodyPr wrap="square" rtlCol="0">
            <a:spAutoFit/>
          </a:bodyPr>
          <a:lstStyle/>
          <a:p>
            <a:pPr defTabSz="914400"/>
            <a:r>
              <a:rPr lang="en-AU" sz="2800" b="1" dirty="0">
                <a:latin typeface="Arial"/>
              </a:rPr>
              <a:t>Architecture </a:t>
            </a:r>
            <a:r>
              <a:rPr lang="en-AU" sz="2400" dirty="0">
                <a:latin typeface="Arial"/>
              </a:rPr>
              <a:t>is central to Solution Economics.</a:t>
            </a:r>
          </a:p>
        </p:txBody>
      </p:sp>
      <p:sp>
        <p:nvSpPr>
          <p:cNvPr id="16" name="TextBox 15">
            <a:extLst>
              <a:ext uri="{FF2B5EF4-FFF2-40B4-BE49-F238E27FC236}">
                <a16:creationId xmlns:a16="http://schemas.microsoft.com/office/drawing/2014/main" id="{42C57F49-F339-B68D-520B-E8F36DFB6E00}"/>
              </a:ext>
            </a:extLst>
          </p:cNvPr>
          <p:cNvSpPr txBox="1"/>
          <p:nvPr/>
        </p:nvSpPr>
        <p:spPr>
          <a:xfrm>
            <a:off x="8422561" y="5887436"/>
            <a:ext cx="3159839" cy="246221"/>
          </a:xfrm>
          <a:prstGeom prst="rect">
            <a:avLst/>
          </a:prstGeom>
          <a:noFill/>
        </p:spPr>
        <p:txBody>
          <a:bodyPr wrap="none" rtlCol="0">
            <a:spAutoFit/>
          </a:bodyPr>
          <a:lstStyle/>
          <a:p>
            <a:pPr defTabSz="914400"/>
            <a:r>
              <a:rPr lang="en-AU" sz="1000" dirty="0">
                <a:solidFill>
                  <a:srgbClr val="393838"/>
                </a:solidFill>
                <a:latin typeface="Arial"/>
                <a:hlinkClick r:id="rId3"/>
              </a:rPr>
              <a:t>The Open Group Architecture Framework (TOGAF)</a:t>
            </a:r>
            <a:endParaRPr lang="en-AU" sz="1000" dirty="0">
              <a:solidFill>
                <a:srgbClr val="393838"/>
              </a:solidFill>
              <a:latin typeface="Arial"/>
            </a:endParaRPr>
          </a:p>
        </p:txBody>
      </p:sp>
      <p:pic>
        <p:nvPicPr>
          <p:cNvPr id="18" name="Picture 17">
            <a:extLst>
              <a:ext uri="{FF2B5EF4-FFF2-40B4-BE49-F238E27FC236}">
                <a16:creationId xmlns:a16="http://schemas.microsoft.com/office/drawing/2014/main" id="{8AD63727-5CAD-1800-DF7D-77D4B0E6D9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1" y="3429000"/>
            <a:ext cx="2950577" cy="196936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9" name="Picture 18">
            <a:extLst>
              <a:ext uri="{FF2B5EF4-FFF2-40B4-BE49-F238E27FC236}">
                <a16:creationId xmlns:a16="http://schemas.microsoft.com/office/drawing/2014/main" id="{EC6D5C3D-DF2F-C42F-4841-B3F4D9535375}"/>
              </a:ext>
            </a:extLst>
          </p:cNvPr>
          <p:cNvPicPr>
            <a:picLocks noChangeAspect="1"/>
          </p:cNvPicPr>
          <p:nvPr/>
        </p:nvPicPr>
        <p:blipFill rotWithShape="1">
          <a:blip r:embed="rId5">
            <a:extLst>
              <a:ext uri="{28A0092B-C50C-407E-A947-70E740481C1C}">
                <a14:useLocalDpi xmlns:a14="http://schemas.microsoft.com/office/drawing/2010/main" val="0"/>
              </a:ext>
            </a:extLst>
          </a:blip>
          <a:srcRect l="15277" t="18062" r="15323" b="9337"/>
          <a:stretch/>
        </p:blipFill>
        <p:spPr>
          <a:xfrm>
            <a:off x="8573101" y="951470"/>
            <a:ext cx="3009299" cy="23635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37168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ppt_w</p:attrName>
                                        </p:attrNameLst>
                                      </p:cBhvr>
                                      <p:tavLst>
                                        <p:tav tm="0" fmla="#ppt_w*sin(2.5*pi*$)">
                                          <p:val>
                                            <p:fltVal val="0"/>
                                          </p:val>
                                        </p:tav>
                                        <p:tav tm="100000">
                                          <p:val>
                                            <p:fltVal val="1"/>
                                          </p:val>
                                        </p:tav>
                                      </p:tavLst>
                                    </p:anim>
                                    <p:anim calcmode="lin" valueType="num">
                                      <p:cBhvr>
                                        <p:cTn id="9"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240</TotalTime>
  <Words>867</Words>
  <Application>Microsoft Office PowerPoint</Application>
  <PresentationFormat>Widescreen</PresentationFormat>
  <Paragraphs>79</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Century Gothic</vt:lpstr>
      <vt:lpstr>Symbol</vt:lpstr>
      <vt:lpstr>Wingdings 3</vt:lpstr>
      <vt:lpstr>Slice</vt:lpstr>
      <vt:lpstr>PowerPoint Presentation</vt:lpstr>
      <vt:lpstr>disclaimer</vt:lpstr>
      <vt:lpstr>The IT Value Chain: From Civil to IT</vt:lpstr>
      <vt:lpstr>The Focus: Strategy &amp; Architecture</vt:lpstr>
      <vt:lpstr>Architecture</vt:lpstr>
      <vt:lpstr>Architecture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Derek Cope</dc:creator>
  <cp:lastModifiedBy>Derek Cope</cp:lastModifiedBy>
  <cp:revision>7</cp:revision>
  <dcterms:created xsi:type="dcterms:W3CDTF">2020-07-30T01:21:21Z</dcterms:created>
  <dcterms:modified xsi:type="dcterms:W3CDTF">2024-01-01T01:27:12Z</dcterms:modified>
</cp:coreProperties>
</file>